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4" r:id="rId3"/>
    <p:sldId id="280" r:id="rId4"/>
    <p:sldId id="288" r:id="rId5"/>
    <p:sldId id="285" r:id="rId6"/>
    <p:sldId id="272" r:id="rId7"/>
    <p:sldId id="274" r:id="rId8"/>
    <p:sldId id="277" r:id="rId9"/>
    <p:sldId id="275" r:id="rId10"/>
    <p:sldId id="281" r:id="rId11"/>
    <p:sldId id="282" r:id="rId12"/>
    <p:sldId id="257" r:id="rId13"/>
    <p:sldId id="289" r:id="rId14"/>
    <p:sldId id="290" r:id="rId15"/>
    <p:sldId id="291" r:id="rId16"/>
    <p:sldId id="292" r:id="rId17"/>
    <p:sldId id="293" r:id="rId18"/>
    <p:sldId id="294" r:id="rId19"/>
    <p:sldId id="259" r:id="rId20"/>
    <p:sldId id="287" r:id="rId21"/>
    <p:sldId id="260" r:id="rId22"/>
    <p:sldId id="278" r:id="rId23"/>
    <p:sldId id="261" r:id="rId24"/>
    <p:sldId id="295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C4BB9-AF6D-4C72-8BFD-9FBF3F141483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AE940-0766-48B0-8A99-047334B4429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81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AE940-0766-48B0-8A99-047334B4429C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233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AE940-0766-48B0-8A99-047334B4429C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CE8FFF5-DD56-4089-824F-9626B946A0FF}" type="datetimeFigureOut">
              <a:rPr lang="pl-PL" smtClean="0"/>
              <a:pPr/>
              <a:t>2021-01-20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528382-7D69-48D3-A2DC-B4BE505338B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panoramio.com/photo_explore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aszkola.pl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402167" y="816977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lgerian" pitchFamily="82" charset="0"/>
              </a:rPr>
              <a:t>I  OGÓLNOKSZTAŁCACE  LICEUM AKADEMICKIE</a:t>
            </a:r>
          </a:p>
          <a:p>
            <a:pPr algn="ctr"/>
            <a:r>
              <a:rPr lang="pl-PL" sz="2000" b="1" dirty="0" smtClean="0">
                <a:latin typeface="Algerian" pitchFamily="82" charset="0"/>
              </a:rPr>
              <a:t>im. Janiny </a:t>
            </a:r>
            <a:r>
              <a:rPr lang="pl-PL" sz="2000" b="1" dirty="0" err="1" smtClean="0">
                <a:latin typeface="Algerian" pitchFamily="82" charset="0"/>
              </a:rPr>
              <a:t>Kossakowskiej-DĘbickiej</a:t>
            </a:r>
            <a:endParaRPr lang="pl-PL" sz="2000" b="1" dirty="0" smtClean="0">
              <a:latin typeface="Algerian" pitchFamily="82" charset="0"/>
            </a:endParaRPr>
          </a:p>
          <a:p>
            <a:pPr algn="ctr"/>
            <a:r>
              <a:rPr lang="pl-PL" sz="2000" b="1" dirty="0" smtClean="0">
                <a:latin typeface="Algerian" pitchFamily="82" charset="0"/>
              </a:rPr>
              <a:t>w Kielcach</a:t>
            </a:r>
            <a:endParaRPr lang="pl-PL" sz="2000" b="1" dirty="0">
              <a:latin typeface="Algerian" pitchFamily="82" charset="0"/>
            </a:endParaRPr>
          </a:p>
        </p:txBody>
      </p:sp>
      <p:pic>
        <p:nvPicPr>
          <p:cNvPr id="7" name="Picture 2" descr="E:\OLA\Herb\LiceumPrywatne herb - 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0" y="258381"/>
            <a:ext cx="1463950" cy="18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DSC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39" y="2204864"/>
            <a:ext cx="7005845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404664"/>
            <a:ext cx="777686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itchFamily="34" charset="0"/>
              </a:rPr>
              <a:t>Szkoła zapewnia: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wysoką jakość nauczania, wychowania i opieki,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profesjonalizm i bogatą ofertę zajęć pozaszkolnych,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poszerzoną ofertę edukacyjną poprzez wdrożenie programów autorskich i innowacji pedagogicznych, które będą odpowiedzią na zapotrzebowanie edukacyjne uczniów,</a:t>
            </a:r>
          </a:p>
          <a:p>
            <a:pPr lvl="0">
              <a:lnSpc>
                <a:spcPct val="150000"/>
              </a:lnSpc>
            </a:pPr>
            <a:r>
              <a:rPr lang="pl-PL" dirty="0" smtClean="0">
                <a:latin typeface="Arial Black" pitchFamily="34" charset="0"/>
              </a:rPr>
              <a:t>prowadzenie aktywizujących metod pracy ucznia i nauczyciela,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zajęcia w ramach zielonej szkoły,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zajęcia w ramach białej szkoły,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dodatkową ofertę nauki języków obcych,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bezpieczeństwo,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dobre wychowanie oparte na zasadach </a:t>
            </a:r>
            <a:r>
              <a:rPr lang="pl-PL" dirty="0" err="1" smtClean="0">
                <a:latin typeface="Arial Black" pitchFamily="34" charset="0"/>
              </a:rPr>
              <a:t>savoir-vivre</a:t>
            </a:r>
            <a:r>
              <a:rPr lang="pl-PL" dirty="0" smtClean="0">
                <a:latin typeface="Arial Black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endParaRPr lang="pl-PL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620688"/>
            <a:ext cx="734481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 Black" pitchFamily="34" charset="0"/>
              </a:rPr>
              <a:t>Sylwetka absolwenta</a:t>
            </a:r>
          </a:p>
          <a:p>
            <a:pPr algn="ctr"/>
            <a:endParaRPr lang="pl-PL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 Black" pitchFamily="34" charset="0"/>
              </a:rPr>
              <a:t>Nasz absolwent będzie miał jasno określony cel w życiu. Będzie  przygotowany merytorycznie do świadomego wyboru swojej dalszej drogi kształcenia. 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 Black" pitchFamily="34" charset="0"/>
              </a:rPr>
              <a:t>Będzie znał słodycz sukcesu, ale i smak ciężkiej pracy. Będzie otwarty na ludzi i wyzwania XXI wieku. 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Arial Black" pitchFamily="34" charset="0"/>
              </a:rPr>
              <a:t>Będzie wyposażony w podstawowe umiejętności pozwalające na funkcjonowanie w współczesnej rzeczywistości, tj. prowadzenia konwersacji, zasad </a:t>
            </a:r>
            <a:r>
              <a:rPr lang="pl-PL" dirty="0" err="1" smtClean="0">
                <a:latin typeface="Arial Black" pitchFamily="34" charset="0"/>
              </a:rPr>
              <a:t>savoir-vivre</a:t>
            </a:r>
            <a:r>
              <a:rPr lang="pl-PL" dirty="0" smtClean="0">
                <a:latin typeface="Arial Black" pitchFamily="34" charset="0"/>
              </a:rPr>
              <a:t>, pływania, jazdy na nartach/desce snowboard, tańca , gry w tenisa stołowego, ziemnego i </a:t>
            </a:r>
            <a:r>
              <a:rPr lang="pl-PL" dirty="0" err="1" smtClean="0">
                <a:latin typeface="Arial Black" pitchFamily="34" charset="0"/>
              </a:rPr>
              <a:t>pool</a:t>
            </a:r>
            <a:r>
              <a:rPr lang="pl-PL" dirty="0" smtClean="0">
                <a:latin typeface="Arial Black" pitchFamily="34" charset="0"/>
              </a:rPr>
              <a:t> bilard, jazdy samochodem. </a:t>
            </a:r>
          </a:p>
          <a:p>
            <a:endParaRPr lang="pl-PL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1403648" y="476672"/>
            <a:ext cx="64221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SZKOŁA DODATKOWO PROPONUJE :</a:t>
            </a:r>
          </a:p>
          <a:p>
            <a:endParaRPr lang="pl-PL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 smtClean="0"/>
              <a:t>BIAŁĄ SZKOŁĘ z nauką jazdy na nartach/ desce snowboard, w ramach zajęć z WF-u</a:t>
            </a:r>
          </a:p>
          <a:p>
            <a:endParaRPr lang="pl-PL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 smtClean="0"/>
              <a:t>ZIELONĄ SZKOŁĘ  z badaniami  terenowymi 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 smtClean="0"/>
              <a:t>Naukę gry w </a:t>
            </a:r>
            <a:r>
              <a:rPr lang="pl-PL" dirty="0" err="1" smtClean="0"/>
              <a:t>pool</a:t>
            </a:r>
            <a:r>
              <a:rPr lang="pl-PL" dirty="0" smtClean="0"/>
              <a:t>-bilard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 smtClean="0"/>
              <a:t>Zajęcia na basenie  w ramach WF-u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 smtClean="0"/>
              <a:t>Kurs prawa jazdy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3" y="0"/>
            <a:ext cx="9144000" cy="697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:\OLA\Herb\LiceumPrywatne herb - 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0" y="258381"/>
            <a:ext cx="167997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83768" y="246127"/>
            <a:ext cx="6264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Arial Black" panose="020B0A04020102020204" pitchFamily="34" charset="0"/>
              </a:rPr>
              <a:t>BIAŁA SZKOŁA </a:t>
            </a:r>
          </a:p>
          <a:p>
            <a:pPr algn="ctr"/>
            <a:r>
              <a:rPr lang="pl-PL" sz="2000" dirty="0" smtClean="0">
                <a:latin typeface="Arial Black" panose="020B0A04020102020204" pitchFamily="34" charset="0"/>
              </a:rPr>
              <a:t>I OGÓLNOKSZTAŁCĄCEGO LICEUM AKADEMICKIEGO</a:t>
            </a:r>
          </a:p>
          <a:p>
            <a:pPr algn="ctr"/>
            <a:r>
              <a:rPr lang="pl-PL" sz="2000" dirty="0">
                <a:latin typeface="Arial Black" panose="020B0A04020102020204" pitchFamily="34" charset="0"/>
              </a:rPr>
              <a:t>i</a:t>
            </a:r>
            <a:r>
              <a:rPr lang="pl-PL" sz="2000" dirty="0" smtClean="0">
                <a:latin typeface="Arial Black" panose="020B0A04020102020204" pitchFamily="34" charset="0"/>
              </a:rPr>
              <a:t>m. Janiny Kossakowskiej -  Dębickiej</a:t>
            </a:r>
          </a:p>
          <a:p>
            <a:pPr algn="ctr"/>
            <a:r>
              <a:rPr lang="pl-PL" sz="2000" dirty="0">
                <a:latin typeface="Arial Black" panose="020B0A04020102020204" pitchFamily="34" charset="0"/>
              </a:rPr>
              <a:t>w</a:t>
            </a:r>
            <a:r>
              <a:rPr lang="pl-PL" sz="2000" dirty="0" smtClean="0">
                <a:latin typeface="Arial Black" panose="020B0A04020102020204" pitchFamily="34" charset="0"/>
              </a:rPr>
              <a:t> Kielcach</a:t>
            </a:r>
          </a:p>
          <a:p>
            <a:pPr algn="ctr"/>
            <a:endParaRPr lang="pl-PL" sz="2000" dirty="0">
              <a:latin typeface="Arial Black" panose="020B0A04020102020204" pitchFamily="34" charset="0"/>
            </a:endParaRPr>
          </a:p>
          <a:p>
            <a:pPr algn="ctr"/>
            <a:r>
              <a:rPr lang="pl-PL" sz="2000" dirty="0" smtClean="0">
                <a:latin typeface="Arial Black" panose="020B0A04020102020204" pitchFamily="34" charset="0"/>
              </a:rPr>
              <a:t>Małe Ciche 08-13.02.2014r.</a:t>
            </a:r>
            <a:endParaRPr lang="pl-PL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aśnienie owalne 2"/>
          <p:cNvSpPr/>
          <p:nvPr/>
        </p:nvSpPr>
        <p:spPr>
          <a:xfrm>
            <a:off x="4067944" y="980728"/>
            <a:ext cx="3096344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572000" y="126876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Ale luz !!!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6510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" y="51694"/>
            <a:ext cx="9111704" cy="6074470"/>
          </a:xfrm>
        </p:spPr>
      </p:pic>
    </p:spTree>
    <p:extLst>
      <p:ext uri="{BB962C8B-B14F-4D97-AF65-F5344CB8AC3E}">
        <p14:creationId xmlns:p14="http://schemas.microsoft.com/office/powerpoint/2010/main" val="20067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:\OLA\Herb\LiceumPrywatne herb - 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43"/>
            <a:ext cx="1091413" cy="13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483768" y="246127"/>
            <a:ext cx="6264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 Black" panose="020B0A04020102020204" pitchFamily="34" charset="0"/>
              </a:rPr>
              <a:t>ZIELONA SZKOŁA </a:t>
            </a:r>
          </a:p>
          <a:p>
            <a:pPr algn="ctr"/>
            <a:r>
              <a:rPr lang="pl-PL" dirty="0" smtClean="0">
                <a:latin typeface="Arial Black" panose="020B0A04020102020204" pitchFamily="34" charset="0"/>
              </a:rPr>
              <a:t>I OGÓLNOKSZTAŁCĄCEGO LICEUM AKADEMICKIEGO</a:t>
            </a:r>
          </a:p>
          <a:p>
            <a:pPr algn="ctr"/>
            <a:r>
              <a:rPr lang="pl-PL" dirty="0">
                <a:latin typeface="Arial Black" panose="020B0A04020102020204" pitchFamily="34" charset="0"/>
              </a:rPr>
              <a:t>i</a:t>
            </a:r>
            <a:r>
              <a:rPr lang="pl-PL" dirty="0" smtClean="0">
                <a:latin typeface="Arial Black" panose="020B0A04020102020204" pitchFamily="34" charset="0"/>
              </a:rPr>
              <a:t>m. Janiny Kossakowskiej -  Dębickiej</a:t>
            </a:r>
          </a:p>
          <a:p>
            <a:pPr algn="ctr"/>
            <a:r>
              <a:rPr lang="pl-PL" dirty="0">
                <a:latin typeface="Arial Black" panose="020B0A04020102020204" pitchFamily="34" charset="0"/>
              </a:rPr>
              <a:t>w</a:t>
            </a:r>
            <a:r>
              <a:rPr lang="pl-PL" dirty="0" smtClean="0">
                <a:latin typeface="Arial Black" panose="020B0A04020102020204" pitchFamily="34" charset="0"/>
              </a:rPr>
              <a:t> Kielcach</a:t>
            </a:r>
          </a:p>
          <a:p>
            <a:pPr algn="ctr"/>
            <a:endParaRPr lang="pl-PL" dirty="0">
              <a:latin typeface="Arial Black" panose="020B0A04020102020204" pitchFamily="34" charset="0"/>
            </a:endParaRPr>
          </a:p>
          <a:p>
            <a:pPr algn="ctr"/>
            <a:r>
              <a:rPr lang="pl-PL" dirty="0" smtClean="0">
                <a:latin typeface="Arial Black" panose="020B0A04020102020204" pitchFamily="34" charset="0"/>
              </a:rPr>
              <a:t>Nowa Słupia 26 – 30. 04. 2014r.</a:t>
            </a:r>
            <a:endParaRPr lang="pl-P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3384376" cy="224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86" y="-27384"/>
            <a:ext cx="2904581" cy="217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4" y="2218995"/>
            <a:ext cx="3491880" cy="231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42826"/>
            <a:ext cx="3413956" cy="22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00" y="2137407"/>
            <a:ext cx="2459136" cy="163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23187"/>
            <a:ext cx="3347864" cy="222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69658"/>
            <a:ext cx="3342595" cy="221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64" y="5809987"/>
            <a:ext cx="5889135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437112"/>
            <a:ext cx="3026843" cy="20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4" y="4536377"/>
            <a:ext cx="3282140" cy="23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1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483768" y="4725144"/>
            <a:ext cx="2340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                                pool-bilard, </a:t>
            </a:r>
          </a:p>
          <a:p>
            <a:endParaRPr lang="pl-PL" dirty="0"/>
          </a:p>
        </p:txBody>
      </p:sp>
      <p:pic>
        <p:nvPicPr>
          <p:cNvPr id="19458" name="Picture 2" descr="Szturm na szkoły nauki jaz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4712" y="3564760"/>
            <a:ext cx="4151784" cy="2763531"/>
          </a:xfrm>
          <a:prstGeom prst="rect">
            <a:avLst/>
          </a:prstGeom>
          <a:noFill/>
        </p:spPr>
      </p:pic>
      <p:pic>
        <p:nvPicPr>
          <p:cNvPr id="8" name="Picture 4" descr="http://t1.gstatic.com/images?q=tbn:ANd9GcT1eIycott-_qK_P4sNEcTdBwLm_5Ds6hYXBffNBvY2COBtuB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7" y="3564760"/>
            <a:ext cx="4221217" cy="2763531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18844" y="636047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Arial Black" panose="020B0A04020102020204" pitchFamily="34" charset="0"/>
              </a:rPr>
              <a:t>ZAJĘCIA NA BASENIE</a:t>
            </a:r>
            <a:endParaRPr lang="pl-PL" b="1" dirty="0">
              <a:latin typeface="Arial Black" panose="020B0A040201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73131" y="6356365"/>
            <a:ext cx="380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 Black" panose="020B0A04020102020204" pitchFamily="34" charset="0"/>
              </a:rPr>
              <a:t>KURS  PRAWA JAZDY</a:t>
            </a:r>
            <a:endParaRPr lang="pl-PL" b="1" dirty="0">
              <a:latin typeface="Arial Black" panose="020B0A040201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0"/>
            <a:ext cx="3419872" cy="22714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63822"/>
            <a:ext cx="3419872" cy="2021701"/>
          </a:xfrm>
          <a:prstGeom prst="rect">
            <a:avLst/>
          </a:prstGeom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356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3995936" y="3326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Pool</a:t>
            </a:r>
            <a:r>
              <a:rPr lang="pl-PL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-bilard</a:t>
            </a:r>
            <a:endParaRPr lang="pl-P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504" y="3903345"/>
            <a:ext cx="903649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Naszą dewizą jest:</a:t>
            </a:r>
          </a:p>
          <a:p>
            <a:endParaRPr lang="pl-PL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Patrzenie na ucznia z jego perspektywy</a:t>
            </a:r>
          </a:p>
          <a:p>
            <a:pPr lvl="0"/>
            <a:endParaRPr lang="pl-PL" b="1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Tworzenie i rozwój zespołów o wspólnych zainteresowaniach</a:t>
            </a:r>
          </a:p>
          <a:p>
            <a:pPr lvl="0"/>
            <a:endParaRPr lang="pl-PL" b="1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Budowanie u uczniów poczucia własnej wartości </a:t>
            </a:r>
          </a:p>
          <a:p>
            <a:pPr lvl="0"/>
            <a:endParaRPr lang="pl-PL" b="1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pl-PL" b="1" dirty="0" smtClean="0"/>
              <a:t>Rozwijanie talentów ucznia</a:t>
            </a: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10818" y="260648"/>
            <a:ext cx="8801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I  Ogólnokształcące  Liceum Akademickie </a:t>
            </a:r>
            <a:r>
              <a:rPr lang="pl-PL" b="1" i="1" dirty="0"/>
              <a:t>im. Janiny </a:t>
            </a:r>
            <a:r>
              <a:rPr lang="pl-PL" b="1" i="1" dirty="0" err="1"/>
              <a:t>Kossakowskiej-Dębickiej</a:t>
            </a:r>
            <a:r>
              <a:rPr lang="pl-PL" b="1" dirty="0"/>
              <a:t> </a:t>
            </a:r>
            <a:r>
              <a:rPr lang="pl-PL" dirty="0"/>
              <a:t>jest szkołą prywatną na prawach szkoły publicznej. Jest adresowana do młodzieży uzdolnionej, chcącej zdobywać wiedzę na miarę XXI wieku.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90" y="1183978"/>
            <a:ext cx="4987713" cy="3325142"/>
          </a:xfrm>
          <a:prstGeom prst="rect">
            <a:avLst/>
          </a:prstGeom>
        </p:spPr>
      </p:pic>
      <p:pic>
        <p:nvPicPr>
          <p:cNvPr id="37890" name="Picture 2" descr="https://fbcdn-sphotos-e-a.akamaihd.net/hphotos-ak-xaf1/v/t1.0-9/10592803_298950210290709_7959911700744900806_n.jpg?oh=9b24487739289d7acb1bbe947b672cb0&amp;oe=54AE6C6C&amp;__gda__=1421732829_c2a46a1de3ad0e14f857698d55fee95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527376" cy="23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1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bków">
            <a:hlinkClick r:id="rId2" tooltip="Sobków - 800 x 533 pikseli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4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PICT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33" y="3175998"/>
            <a:ext cx="3511850" cy="234123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48064" y="692696"/>
            <a:ext cx="3734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Brush Script MT" pitchFamily="66" charset="0"/>
                <a:cs typeface="Andalus" pitchFamily="18" charset="-78"/>
              </a:rPr>
              <a:t>LEKCJE</a:t>
            </a:r>
            <a:r>
              <a:rPr lang="pl-PL" sz="2400" b="1" dirty="0" smtClean="0">
                <a:latin typeface="Brush Script MT" pitchFamily="66" charset="0"/>
              </a:rPr>
              <a:t>    HISTORII</a:t>
            </a:r>
          </a:p>
          <a:p>
            <a:r>
              <a:rPr lang="pl-PL" sz="2400" b="1" dirty="0" smtClean="0">
                <a:latin typeface="Brush Script MT" pitchFamily="66" charset="0"/>
              </a:rPr>
              <a:t>ZAMEK- FORTALICJA  W SOBKOWIE</a:t>
            </a:r>
            <a:endParaRPr lang="pl-PL" sz="2400" b="1" dirty="0">
              <a:latin typeface="Brush Script MT" pitchFamily="66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44" y="3161614"/>
            <a:ext cx="5610200" cy="372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22818" y="2811700"/>
            <a:ext cx="91211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System nagradzania uczniów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 szkole funkcjonuje system  stypendialny przeznaczony dla  uczniów o wybitnych osiągnięciach. Uczeń, który uzyska  za rok szkolny  średnią ocen  5,0 i wzorowe zachowanie, decyzją Rady Pedagogicznej przez następny rok  otrzymuje stypendium w wysokości 250 zł miesięcznie.</a:t>
            </a:r>
            <a:endParaRPr lang="pl-PL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Uczniowie z osiągnięciami sportowymi o zasięgu co najmniej wojewódzkim otrzymują wyposażenie w sprzęt sportowy stosowny do uprawianej dyscypliny oraz statuetkę 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"Primus </a:t>
            </a:r>
            <a:r>
              <a:rPr lang="pl-PL" sz="1600" i="1" dirty="0" err="1" smtClean="0">
                <a:latin typeface="Times New Roman" pitchFamily="18" charset="0"/>
                <a:cs typeface="Times New Roman" pitchFamily="18" charset="0"/>
              </a:rPr>
              <a:t>Academicus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marL="342900" indent="-342900">
              <a:buAutoNum type="arabicPeriod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Finaliści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oraz laureaci centralnej olimpiady przedmiotowej  otrzymują od Dyrektora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    szkoły nagrodę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w wysokości   300 zł oraz statuetkę </a:t>
            </a:r>
            <a:r>
              <a:rPr lang="pl-PL" sz="1600" i="1" dirty="0">
                <a:latin typeface="Times New Roman" pitchFamily="18" charset="0"/>
                <a:cs typeface="Times New Roman" pitchFamily="18" charset="0"/>
              </a:rPr>
              <a:t>"Primus  </a:t>
            </a:r>
            <a:r>
              <a:rPr lang="pl-PL" sz="1600" i="1" dirty="0" err="1">
                <a:latin typeface="Times New Roman" pitchFamily="18" charset="0"/>
                <a:cs typeface="Times New Roman" pitchFamily="18" charset="0"/>
              </a:rPr>
              <a:t>Academicus</a:t>
            </a:r>
            <a:r>
              <a:rPr lang="pl-PL" sz="1600" i="1" dirty="0">
                <a:latin typeface="Times New Roman" pitchFamily="18" charset="0"/>
                <a:cs typeface="Times New Roman" pitchFamily="18" charset="0"/>
              </a:rPr>
              <a:t>"   </a:t>
            </a: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4.  Uczniowie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szkoły z osiągnięciami artystycznymi (literackimi, plastycznymi, 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   muzycznymi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) otrzymują możliwość jednorazowego dofinansowania warsztatów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    kształcących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i rozwijających predyspozycje artystyczne oraz statuetkę </a:t>
            </a:r>
            <a:r>
              <a:rPr lang="pl-PL" sz="1600" i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Primus </a:t>
            </a:r>
            <a:r>
              <a:rPr lang="pl-PL" sz="1600" i="1" dirty="0" err="1" smtClean="0">
                <a:latin typeface="Times New Roman" pitchFamily="18" charset="0"/>
                <a:cs typeface="Times New Roman" pitchFamily="18" charset="0"/>
              </a:rPr>
              <a:t>Academicus</a:t>
            </a:r>
            <a:r>
              <a:rPr lang="pl-PL" sz="1600" i="1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OLA\Herb\LiceumPrywatne herb - 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43"/>
            <a:ext cx="1440160" cy="18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835696" y="194257"/>
            <a:ext cx="4608512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pl-PL" dirty="0">
                <a:latin typeface="Monotype Corsiva" pitchFamily="66" charset="0"/>
                <a:cs typeface="Arial" pitchFamily="34" charset="0"/>
              </a:rPr>
              <a:t>I OGÓLNOKSZTAŁCĄCE LICEUM AKADEMICKIE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pl-PL" dirty="0">
                <a:latin typeface="Monotype Corsiva" pitchFamily="66" charset="0"/>
                <a:cs typeface="Arial" pitchFamily="34" charset="0"/>
              </a:rPr>
              <a:t>im. Janiny Kossakowskiej-Dębickiej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pl-PL" dirty="0">
                <a:latin typeface="Monotype Corsiva" pitchFamily="66" charset="0"/>
                <a:cs typeface="Arial" pitchFamily="34" charset="0"/>
              </a:rPr>
              <a:t>UL. RZECZNA 2, 25-039 KIELCE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pl-PL" dirty="0">
                <a:latin typeface="Monotype Corsiva" pitchFamily="66" charset="0"/>
                <a:cs typeface="Arial" pitchFamily="34" charset="0"/>
              </a:rPr>
              <a:t>TEL. 0048 41 301-01 13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  <p:pic>
        <p:nvPicPr>
          <p:cNvPr id="1027" name="Picture 3" descr="F:\O L A\Statuetka Primus inter pares\DSC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16632"/>
            <a:ext cx="1701406" cy="2561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09725" y="0"/>
            <a:ext cx="4686300" cy="1916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I OGÓLNOKSZTAŁCĄCE LICEUM AKADEMICKIE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im. Janiny Kossakowskiej-Dębickiej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UL. RZECZNA 2, 25-039 KIELCE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TEL. 0048 41 361-35 18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1916832"/>
            <a:ext cx="8964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Konkurs przedmiotowy z biologii</a:t>
            </a:r>
            <a:endParaRPr lang="pl-PL" dirty="0" smtClean="0"/>
          </a:p>
          <a:p>
            <a:pPr algn="ctr"/>
            <a:r>
              <a:rPr lang="pl-PL" b="1" dirty="0" err="1" smtClean="0"/>
              <a:t>BIOLA-OLA</a:t>
            </a:r>
            <a:endParaRPr lang="pl-PL" dirty="0" smtClean="0"/>
          </a:p>
          <a:p>
            <a:pPr algn="ctr"/>
            <a:r>
              <a:rPr lang="pl-PL" b="1" dirty="0" smtClean="0"/>
              <a:t>dla uczniów szkół gimnazjalnych</a:t>
            </a:r>
            <a:endParaRPr lang="pl-PL" dirty="0" smtClean="0"/>
          </a:p>
          <a:p>
            <a:r>
              <a:rPr lang="pl-PL" dirty="0" smtClean="0"/>
              <a:t> </a:t>
            </a:r>
          </a:p>
          <a:p>
            <a:r>
              <a:rPr lang="pl-PL" b="1" dirty="0" smtClean="0"/>
              <a:t>Organizator konkursu</a:t>
            </a:r>
            <a:r>
              <a:rPr lang="pl-PL" dirty="0" smtClean="0"/>
              <a:t>:  I Ogólnokształcące Liceum Akademickie  im. Janiny 			       Kossakowskiej-Dębickiej w Kielcach</a:t>
            </a:r>
          </a:p>
          <a:p>
            <a:r>
              <a:rPr lang="pl-PL" dirty="0" smtClean="0"/>
              <a:t> </a:t>
            </a:r>
          </a:p>
          <a:p>
            <a:r>
              <a:rPr lang="pl-PL" b="1" dirty="0" smtClean="0"/>
              <a:t>Patronat merytoryczny:</a:t>
            </a:r>
            <a:r>
              <a:rPr lang="pl-PL" dirty="0" smtClean="0"/>
              <a:t> 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                                       Samorządowy Ośrodek Doradztwa  Metodycznego               </a:t>
            </a:r>
          </a:p>
          <a:p>
            <a:r>
              <a:rPr lang="pl-PL" dirty="0" smtClean="0"/>
              <a:t>                                       i Doskonalenia Nauczycieli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		       Katedra Ochrony i Kształtowania Środowiska                    </a:t>
            </a:r>
          </a:p>
          <a:p>
            <a:r>
              <a:rPr lang="pl-PL" dirty="0" smtClean="0"/>
              <a:t>                                       Uniwersytetu Jana Kochanowskiego w Kielcach</a:t>
            </a:r>
          </a:p>
          <a:p>
            <a:r>
              <a:rPr lang="pl-PL" dirty="0" smtClean="0"/>
              <a:t> </a:t>
            </a:r>
          </a:p>
          <a:p>
            <a:r>
              <a:rPr lang="pl-PL" dirty="0" smtClean="0"/>
              <a:t> </a:t>
            </a:r>
          </a:p>
          <a:p>
            <a:r>
              <a:rPr lang="pl-PL" b="1" dirty="0" smtClean="0"/>
              <a:t>       </a:t>
            </a:r>
            <a:r>
              <a:rPr lang="pl-PL" dirty="0" smtClean="0"/>
              <a:t>  	  </a:t>
            </a:r>
            <a:endParaRPr lang="pl-PL" dirty="0"/>
          </a:p>
        </p:txBody>
      </p:sp>
      <p:pic>
        <p:nvPicPr>
          <p:cNvPr id="8" name="Obraz 1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46" y="4221088"/>
            <a:ext cx="1514475" cy="1295400"/>
          </a:xfrm>
          <a:prstGeom prst="rect">
            <a:avLst/>
          </a:prstGeo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10" y="5661248"/>
            <a:ext cx="1019175" cy="762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651723"/>
            <a:ext cx="819150" cy="781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5862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278" y="0"/>
            <a:ext cx="2684722" cy="30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OLA\Herb\LiceumPrywatne herb - O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43"/>
            <a:ext cx="1091413" cy="13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2209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0" y="1988841"/>
            <a:ext cx="7333946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97" y="23073"/>
            <a:ext cx="6814903" cy="19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75556" y="530120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Arial Black" panose="020B0A04020102020204" pitchFamily="34" charset="0"/>
              </a:rPr>
              <a:t>DZIĘKUJĘ ZA UWAGĘ I ZAPRASZAM DO SZKOŁY</a:t>
            </a:r>
          </a:p>
          <a:p>
            <a:pPr algn="ctr"/>
            <a:endParaRPr lang="pl-PL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pl-PL" sz="2000" b="1" dirty="0" smtClean="0">
                <a:latin typeface="Arial Black" panose="020B0A04020102020204" pitchFamily="34" charset="0"/>
              </a:rPr>
              <a:t> OTWARTE CZWARTKI </a:t>
            </a:r>
          </a:p>
          <a:p>
            <a:pPr algn="ctr"/>
            <a:r>
              <a:rPr lang="pl-PL" sz="2000" b="1" dirty="0" smtClean="0">
                <a:latin typeface="Arial Black" panose="020B0A04020102020204" pitchFamily="34" charset="0"/>
              </a:rPr>
              <a:t>DLA UCZNIÓW I RODZICÓW</a:t>
            </a:r>
            <a:endParaRPr lang="pl-PL" sz="2000" b="1" dirty="0">
              <a:latin typeface="Arial Black" panose="020B0A040201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563888" y="4462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 Black" panose="020B0A04020102020204" pitchFamily="34" charset="0"/>
                <a:hlinkClick r:id="rId3"/>
              </a:rPr>
              <a:t>www.olaszkola.pl</a:t>
            </a:r>
            <a:r>
              <a:rPr lang="pl-PL" dirty="0" smtClean="0">
                <a:latin typeface="Arial Black" panose="020B0A04020102020204" pitchFamily="34" charset="0"/>
              </a:rPr>
              <a:t>     www.facebook.com/olaszkolaolaszkola</a:t>
            </a:r>
            <a:endParaRPr lang="pl-PL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8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16632"/>
            <a:ext cx="885698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 </a:t>
            </a:r>
            <a:r>
              <a:rPr lang="pl-PL" dirty="0" smtClean="0"/>
              <a:t>                                    </a:t>
            </a:r>
            <a:r>
              <a:rPr lang="pl-PL" b="1" dirty="0" smtClean="0"/>
              <a:t>  </a:t>
            </a:r>
            <a:r>
              <a:rPr lang="pl-PL" sz="2400" b="1" dirty="0" smtClean="0"/>
              <a:t>Główne zadania szkoły to:</a:t>
            </a:r>
          </a:p>
          <a:p>
            <a:pPr lvl="0" algn="ctr"/>
            <a:r>
              <a:rPr lang="pl-PL" dirty="0" smtClean="0"/>
              <a:t>1. </a:t>
            </a:r>
            <a:r>
              <a:rPr lang="pl-PL" b="1" dirty="0">
                <a:solidFill>
                  <a:srgbClr val="FF0000"/>
                </a:solidFill>
              </a:rPr>
              <a:t>S</a:t>
            </a:r>
            <a:r>
              <a:rPr lang="pl-PL" b="1" dirty="0" smtClean="0">
                <a:solidFill>
                  <a:srgbClr val="FF0000"/>
                </a:solidFill>
              </a:rPr>
              <a:t>tworzenie </a:t>
            </a:r>
            <a:r>
              <a:rPr lang="pl-PL" b="1" dirty="0" smtClean="0">
                <a:solidFill>
                  <a:srgbClr val="FF0000"/>
                </a:solidFill>
              </a:rPr>
              <a:t>warunków do wszechstronnego rozwoju </a:t>
            </a:r>
            <a:r>
              <a:rPr lang="pl-PL" dirty="0" smtClean="0"/>
              <a:t>młodego człowieka.  </a:t>
            </a:r>
          </a:p>
          <a:p>
            <a:pPr algn="ctr"/>
            <a:r>
              <a:rPr lang="pl-PL" dirty="0" smtClean="0"/>
              <a:t>	W naszej szkole realizujemy mickiewiczowskie </a:t>
            </a:r>
          </a:p>
          <a:p>
            <a:pPr algn="ctr"/>
            <a:r>
              <a:rPr lang="pl-PL" dirty="0" smtClean="0">
                <a:solidFill>
                  <a:srgbClr val="0070C0"/>
                </a:solidFill>
              </a:rPr>
              <a:t>"</a:t>
            </a:r>
            <a:r>
              <a:rPr lang="pl-PL" i="1" dirty="0" smtClean="0">
                <a:solidFill>
                  <a:srgbClr val="0070C0"/>
                </a:solidFill>
              </a:rPr>
              <a:t>Tam sięgaj, gdzie wzrok nie sięga"  </a:t>
            </a:r>
            <a:r>
              <a:rPr lang="pl-PL" dirty="0" smtClean="0"/>
              <a:t> </a:t>
            </a:r>
          </a:p>
          <a:p>
            <a:pPr algn="ctr"/>
            <a:r>
              <a:rPr lang="pl-PL" dirty="0" smtClean="0"/>
              <a:t>dając uczniowi szansę na  pokonywanie granic wyobraźni. </a:t>
            </a:r>
          </a:p>
          <a:p>
            <a:pPr algn="ctr"/>
            <a:endParaRPr lang="pl-PL" dirty="0"/>
          </a:p>
          <a:p>
            <a:pPr algn="ctr"/>
            <a:r>
              <a:rPr lang="pl-PL" dirty="0" smtClean="0"/>
              <a:t>Do tego potrzebna jest dobra kadra, którą mamy i uczniowie, którzy są kreatywni i chcą się uczyć.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lvl="0"/>
            <a:endParaRPr lang="pl-PL" dirty="0" smtClean="0"/>
          </a:p>
          <a:p>
            <a:pPr lvl="0"/>
            <a:r>
              <a:rPr lang="pl-PL" dirty="0" smtClean="0"/>
              <a:t> </a:t>
            </a:r>
            <a:endParaRPr lang="pl-PL" dirty="0"/>
          </a:p>
          <a:p>
            <a:pPr lvl="0"/>
            <a:endParaRPr lang="pl-PL" dirty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2880320" cy="1913049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42918"/>
            <a:ext cx="2874036" cy="19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95" y="2636913"/>
            <a:ext cx="2883087" cy="191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" y="4725144"/>
            <a:ext cx="2962355" cy="196753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25144"/>
            <a:ext cx="2962354" cy="1967534"/>
          </a:xfrm>
          <a:prstGeom prst="rect">
            <a:avLst/>
          </a:prstGeom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95" y="4725144"/>
            <a:ext cx="2905505" cy="196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404664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/>
              <a:t>2</a:t>
            </a:r>
            <a:r>
              <a:rPr lang="pl-PL" b="1" dirty="0"/>
              <a:t>.</a:t>
            </a:r>
            <a:r>
              <a:rPr lang="pl-PL" b="1" dirty="0">
                <a:solidFill>
                  <a:srgbClr val="FF0000"/>
                </a:solidFill>
              </a:rPr>
              <a:t> kształtowanie u ucznia poczucia własnej wartości  </a:t>
            </a:r>
          </a:p>
          <a:p>
            <a:r>
              <a:rPr lang="pl-PL" dirty="0"/>
              <a:t>Osiągnięcie tego zadania możliwe jest jedynie poprzez pokorę wobec zdobytej wiedzy, tak uczniów jak i kadry pedagogicznej, oraz dalszy rozwój w myśl starożytnej zasady „</a:t>
            </a:r>
            <a:r>
              <a:rPr lang="pl-PL" i="1" dirty="0"/>
              <a:t>Wiem, że nic nie wiem</a:t>
            </a:r>
            <a:r>
              <a:rPr lang="pl-PL" i="1" dirty="0" smtClean="0"/>
              <a:t>”</a:t>
            </a:r>
          </a:p>
          <a:p>
            <a:pPr lvl="0"/>
            <a:r>
              <a:rPr lang="pl-PL" dirty="0"/>
              <a:t>3. </a:t>
            </a:r>
            <a:r>
              <a:rPr lang="pl-PL" b="1" dirty="0">
                <a:solidFill>
                  <a:srgbClr val="FF0000"/>
                </a:solidFill>
              </a:rPr>
              <a:t>kształtowanie poszanowania tradycji i drugiego człowieka</a:t>
            </a:r>
          </a:p>
          <a:p>
            <a:endParaRPr lang="pl-PL" dirty="0"/>
          </a:p>
          <a:p>
            <a:r>
              <a:rPr lang="pl-PL" dirty="0"/>
              <a:t> </a:t>
            </a: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04476"/>
            <a:ext cx="726390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3356992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 budynku znajdują się </a:t>
            </a:r>
          </a:p>
          <a:p>
            <a:r>
              <a:rPr lang="pl-PL" b="1" dirty="0" smtClean="0"/>
              <a:t>pracownie </a:t>
            </a:r>
            <a:r>
              <a:rPr lang="pl-PL" b="1" dirty="0"/>
              <a:t> </a:t>
            </a:r>
            <a:r>
              <a:rPr lang="pl-PL" b="1" dirty="0" smtClean="0"/>
              <a:t>dydaktyczne:</a:t>
            </a:r>
          </a:p>
          <a:p>
            <a:endParaRPr lang="pl-PL" b="1" dirty="0" smtClean="0"/>
          </a:p>
          <a:p>
            <a:pPr lvl="0"/>
            <a:r>
              <a:rPr lang="pl-PL" b="1" dirty="0" smtClean="0">
                <a:latin typeface="Arial Black" pitchFamily="34" charset="0"/>
              </a:rPr>
              <a:t>biologiczna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chemiczna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geograficzna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fizyczna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polonistyczna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historyczna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informatyczna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matematyczna</a:t>
            </a:r>
          </a:p>
          <a:p>
            <a:pPr lvl="0"/>
            <a:r>
              <a:rPr lang="pl-PL" b="1" dirty="0" smtClean="0">
                <a:latin typeface="Arial Black" pitchFamily="34" charset="0"/>
              </a:rPr>
              <a:t>językowa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505" y="116632"/>
            <a:ext cx="51125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Proponujemy naukę w trzech profilach</a:t>
            </a:r>
            <a:r>
              <a:rPr lang="pl-PL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Biologicznym (rozszerzona oferta z biologii i chemii)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Matematycznym (rozszerzona oferta z matematyki, fizyki, informatyki)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Humanistycznym (rozszerzona oferta 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z j. polskiego , historii, WOS-u)</a:t>
            </a:r>
            <a:endParaRPr lang="pl-PL" b="1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61" y="116632"/>
            <a:ext cx="2846834" cy="189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52" y="3326441"/>
            <a:ext cx="3206874" cy="212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72816"/>
            <a:ext cx="2339752" cy="15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59" y="1964501"/>
            <a:ext cx="2330489" cy="154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0" y="3508062"/>
            <a:ext cx="2699792" cy="19477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38" y="5455846"/>
            <a:ext cx="2141984" cy="142266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34" y="5455846"/>
            <a:ext cx="2146995" cy="1425989"/>
          </a:xfrm>
          <a:prstGeom prst="rect">
            <a:avLst/>
          </a:prstGeom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56650"/>
            <a:ext cx="2297831" cy="152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:\O L A\zdj. salakomp. 01.09.2014r\DSC_00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2564904"/>
            <a:ext cx="1403648" cy="93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7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16632"/>
            <a:ext cx="6756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Oferta lokalowa szkoły</a:t>
            </a:r>
            <a:endParaRPr lang="pl-PL" sz="2400" dirty="0" smtClean="0"/>
          </a:p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67543" y="530962"/>
            <a:ext cx="818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Budynek szkoły jest nowy, ogrodzony i monitorowany na zewnątrz i wewnątrz.</a:t>
            </a:r>
          </a:p>
          <a:p>
            <a:endParaRPr lang="pl-PL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896544" cy="32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920">
            <a:off x="118192" y="4065171"/>
            <a:ext cx="2574449" cy="170989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6142">
            <a:off x="2570437" y="4667127"/>
            <a:ext cx="2415261" cy="16041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0572">
            <a:off x="4941253" y="4665813"/>
            <a:ext cx="2316829" cy="1538790"/>
          </a:xfrm>
          <a:prstGeom prst="rect">
            <a:avLst/>
          </a:prstGeom>
        </p:spPr>
      </p:pic>
      <p:pic>
        <p:nvPicPr>
          <p:cNvPr id="16" name="Obraz 15" descr="DSC_0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81952">
            <a:off x="7392359" y="4105701"/>
            <a:ext cx="1564051" cy="2354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798">
            <a:off x="66836" y="1529426"/>
            <a:ext cx="2324847" cy="1544115"/>
          </a:xfrm>
          <a:prstGeom prst="rect">
            <a:avLst/>
          </a:prstGeom>
        </p:spPr>
      </p:pic>
      <p:pic>
        <p:nvPicPr>
          <p:cNvPr id="18" name="Obraz 17" descr="DSC_00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27254" y="1039393"/>
            <a:ext cx="1623578" cy="24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ybuch 1 3"/>
          <p:cNvSpPr/>
          <p:nvPr/>
        </p:nvSpPr>
        <p:spPr>
          <a:xfrm>
            <a:off x="539552" y="5040560"/>
            <a:ext cx="7776864" cy="249289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KLUB UCZNIOWSKI – MIEJSCE POSIŁKÓW, ODPOCZYNKU , PRZYGOTOWANIA </a:t>
            </a:r>
            <a:r>
              <a:rPr lang="pl-PL" b="1" dirty="0" smtClean="0">
                <a:solidFill>
                  <a:schemeClr val="tx1"/>
                </a:solidFill>
              </a:rPr>
              <a:t>DO       LEKCJI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3851921" cy="255836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80928"/>
            <a:ext cx="4139952" cy="274967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20" y="260648"/>
            <a:ext cx="3851920" cy="25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2843808" y="188640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Arial Black" pitchFamily="34" charset="0"/>
              </a:rPr>
              <a:t>Sala fitness</a:t>
            </a:r>
          </a:p>
          <a:p>
            <a:pPr algn="ctr"/>
            <a:endParaRPr lang="pl-PL" b="1" dirty="0" smtClean="0">
              <a:latin typeface="Arial Black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  ławka ze sztangą</a:t>
            </a:r>
          </a:p>
          <a:p>
            <a:pPr lvl="0"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 rower treningowy</a:t>
            </a:r>
          </a:p>
          <a:p>
            <a:pPr lvl="0"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 </a:t>
            </a:r>
            <a:r>
              <a:rPr lang="pl-PL" dirty="0" err="1" smtClean="0">
                <a:latin typeface="Arial Black" pitchFamily="34" charset="0"/>
              </a:rPr>
              <a:t>stepper</a:t>
            </a:r>
            <a:endParaRPr lang="pl-PL" dirty="0" smtClean="0">
              <a:latin typeface="Arial Black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 wioślarz</a:t>
            </a:r>
          </a:p>
          <a:p>
            <a:pPr lvl="0">
              <a:buFont typeface="Wingdings" pitchFamily="2" charset="2"/>
              <a:buChar char="Ø"/>
            </a:pPr>
            <a:r>
              <a:rPr lang="pl-PL" dirty="0" smtClean="0">
                <a:latin typeface="Arial Black" pitchFamily="34" charset="0"/>
              </a:rPr>
              <a:t> bieżnia</a:t>
            </a:r>
          </a:p>
          <a:p>
            <a:pPr lvl="0"/>
            <a:endParaRPr lang="pl-PL" dirty="0" smtClean="0">
              <a:latin typeface="Arial Black" pitchFamily="34" charset="0"/>
            </a:endParaRPr>
          </a:p>
          <a:p>
            <a:endParaRPr lang="pl-PL" dirty="0">
              <a:latin typeface="Arial Black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63387"/>
            <a:ext cx="3059832" cy="20322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" y="476672"/>
            <a:ext cx="2818831" cy="187220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92896"/>
            <a:ext cx="6572178" cy="43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/>
          <p:cNvSpPr txBox="1"/>
          <p:nvPr/>
        </p:nvSpPr>
        <p:spPr>
          <a:xfrm>
            <a:off x="-4223" y="716107"/>
            <a:ext cx="33123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 smtClean="0"/>
              <a:t>Kompleks odnowy biologicznej</a:t>
            </a:r>
          </a:p>
          <a:p>
            <a:pPr lvl="0">
              <a:lnSpc>
                <a:spcPct val="200000"/>
              </a:lnSpc>
            </a:pPr>
            <a:r>
              <a:rPr lang="pl-PL" dirty="0" smtClean="0"/>
              <a:t>sauna</a:t>
            </a:r>
          </a:p>
          <a:p>
            <a:pPr lvl="0">
              <a:lnSpc>
                <a:spcPct val="200000"/>
              </a:lnSpc>
            </a:pPr>
            <a:r>
              <a:rPr lang="pl-PL" dirty="0" smtClean="0"/>
              <a:t>wanna z hydromasażem</a:t>
            </a:r>
          </a:p>
          <a:p>
            <a:pPr lvl="0">
              <a:lnSpc>
                <a:spcPct val="200000"/>
              </a:lnSpc>
            </a:pPr>
            <a:r>
              <a:rPr lang="pl-PL" dirty="0" smtClean="0"/>
              <a:t>prysznice</a:t>
            </a:r>
          </a:p>
          <a:p>
            <a:pPr lvl="0">
              <a:lnSpc>
                <a:spcPct val="200000"/>
              </a:lnSpc>
            </a:pPr>
            <a:r>
              <a:rPr lang="pl-PL" dirty="0" smtClean="0"/>
              <a:t>przebieralnie</a:t>
            </a:r>
          </a:p>
          <a:p>
            <a:pPr>
              <a:lnSpc>
                <a:spcPct val="200000"/>
              </a:lnSpc>
            </a:pPr>
            <a:endParaRPr lang="pl-PL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39"/>
            <a:ext cx="6012160" cy="399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O L A\Zdj. 08.12.2012r\sauna\DSC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93096"/>
            <a:ext cx="2987824" cy="2564904"/>
          </a:xfrm>
          <a:prstGeom prst="rect">
            <a:avLst/>
          </a:prstGeom>
          <a:noFill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04" y="4281316"/>
            <a:ext cx="3882008" cy="257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614"/>
            <a:ext cx="3852936" cy="255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1771</TotalTime>
  <Words>784</Words>
  <Application>Microsoft Office PowerPoint</Application>
  <PresentationFormat>Pokaz na ekranie (4:3)</PresentationFormat>
  <Paragraphs>162</Paragraphs>
  <Slides>24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7" baseType="lpstr">
      <vt:lpstr>Algerian</vt:lpstr>
      <vt:lpstr>Andalus</vt:lpstr>
      <vt:lpstr>Arial</vt:lpstr>
      <vt:lpstr>Arial Black</vt:lpstr>
      <vt:lpstr>Brush Script MT</vt:lpstr>
      <vt:lpstr>Calibri</vt:lpstr>
      <vt:lpstr>Franklin Gothic Book</vt:lpstr>
      <vt:lpstr>Franklin Gothic Medium</vt:lpstr>
      <vt:lpstr>Monotype Corsiva</vt:lpstr>
      <vt:lpstr>Times New Roman</vt:lpstr>
      <vt:lpstr>Wingdings</vt:lpstr>
      <vt:lpstr>Wingdings 2</vt:lpstr>
      <vt:lpstr>Wędrówka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Admin</cp:lastModifiedBy>
  <cp:revision>118</cp:revision>
  <dcterms:created xsi:type="dcterms:W3CDTF">2012-12-07T16:09:53Z</dcterms:created>
  <dcterms:modified xsi:type="dcterms:W3CDTF">2021-01-20T12:35:50Z</dcterms:modified>
</cp:coreProperties>
</file>